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g" ContentType="video/m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0" r:id="rId5"/>
    <p:sldId id="271" r:id="rId6"/>
    <p:sldId id="272" r:id="rId7"/>
    <p:sldId id="259" r:id="rId8"/>
    <p:sldId id="260" r:id="rId9"/>
    <p:sldId id="261" r:id="rId10"/>
    <p:sldId id="276" r:id="rId11"/>
    <p:sldId id="262" r:id="rId12"/>
    <p:sldId id="273" r:id="rId13"/>
    <p:sldId id="266" r:id="rId14"/>
    <p:sldId id="267" r:id="rId15"/>
    <p:sldId id="268" r:id="rId16"/>
    <p:sldId id="269" r:id="rId17"/>
    <p:sldId id="264" r:id="rId18"/>
    <p:sldId id="265" r:id="rId19"/>
    <p:sldId id="263" r:id="rId20"/>
    <p:sldId id="275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4"/>
    <p:restoredTop sz="94661"/>
  </p:normalViewPr>
  <p:slideViewPr>
    <p:cSldViewPr snapToGrid="0" snapToObjects="1">
      <p:cViewPr>
        <p:scale>
          <a:sx n="140" d="100"/>
          <a:sy n="14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835DA-DABD-BB41-9DBA-F2516CED9D4D}" type="datetimeFigureOut">
              <a:rPr lang="en-US" smtClean="0"/>
              <a:t>7/22/18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704DF-C4CB-B142-BF9E-798980F9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0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04DF-C4CB-B142-BF9E-798980F90D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8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2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2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8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0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53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953E7-6536-8C4D-9E12-AFF533C482C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1DC36-3076-DB45-8FF8-D81AEF53A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4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.nrao.edu/~sransom/presto/" TargetMode="External"/><Relationship Id="rId4" Type="http://schemas.openxmlformats.org/officeDocument/2006/relationships/hyperlink" Target="file:///Users/menorahlam/Downloads/Mayuresh_Thesis_Final.pdf" TargetMode="External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b.man.ac.uk/distance/frontiers/content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g"/><Relationship Id="rId2" Type="http://schemas.openxmlformats.org/officeDocument/2006/relationships/video" Target="../media/media3.m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9563"/>
            <a:ext cx="9144000" cy="2387600"/>
          </a:xfrm>
        </p:spPr>
        <p:txBody>
          <a:bodyPr/>
          <a:lstStyle/>
          <a:p>
            <a:r>
              <a:rPr lang="en-US" dirty="0" smtClean="0"/>
              <a:t>SHAO Low Frequency Pulsars Search Weekly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67163"/>
            <a:ext cx="9144000" cy="1655762"/>
          </a:xfrm>
        </p:spPr>
        <p:txBody>
          <a:bodyPr/>
          <a:lstStyle/>
          <a:p>
            <a:r>
              <a:rPr lang="en-US" dirty="0" smtClean="0"/>
              <a:t>Tin-</a:t>
            </a:r>
            <a:r>
              <a:rPr lang="en-US" dirty="0" err="1" smtClean="0"/>
              <a:t>yau</a:t>
            </a:r>
            <a:r>
              <a:rPr lang="en-US" dirty="0" smtClean="0"/>
              <a:t> Yu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Dispersion Smearing </a:t>
                </a:r>
              </a:p>
              <a:p>
                <a:pPr lvl="1"/>
                <a:r>
                  <a:rPr lang="en-US" dirty="0" smtClean="0"/>
                  <a:t>Signal fogginess in each channel: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=8.3×</m:t>
                    </m:r>
                    <m:sSup>
                      <m:sSupPr>
                        <m:ctrlP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𝐷𝑀</m:t>
                    </m:r>
                    <m:sSup>
                      <m:sSupPr>
                        <m:ctrlP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Gain</a:t>
                </a:r>
              </a:p>
              <a:p>
                <a:pPr lvl="1"/>
                <a:r>
                  <a:rPr lang="en-US" dirty="0" smtClean="0"/>
                  <a:t>Size of the telescope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Thermal Noise Signal</a:t>
                </a:r>
              </a:p>
              <a:p>
                <a:pPr lvl="1"/>
                <a:r>
                  <a:rPr lang="en-US" dirty="0" smtClean="0"/>
                  <a:t>Remaining system thermal noise excluding receiver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Integration Time</a:t>
                </a:r>
              </a:p>
              <a:p>
                <a:pPr lvl="1"/>
                <a:r>
                  <a:rPr lang="en-US" dirty="0" smtClean="0"/>
                  <a:t>Averaging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Number of received polarization</a:t>
                </a:r>
              </a:p>
              <a:p>
                <a:pPr lvl="1"/>
                <a:r>
                  <a:rPr lang="en-US" dirty="0" smtClean="0"/>
                  <a:t>Linear and circular (max. 2)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MWA-VCS Pipeline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93" y="1440299"/>
            <a:ext cx="3683901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77462" y="1690688"/>
                <a:ext cx="6432331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Voltage Capture System (Tremblay et al. 2015)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sz="2400" dirty="0" smtClean="0"/>
                  <a:t>Record time and frequency resolution voltage data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sz="2400" dirty="0" smtClean="0"/>
                  <a:t>Freq. </a:t>
                </a:r>
                <a:r>
                  <a:rPr lang="en-US" sz="2400" dirty="0" err="1" smtClean="0"/>
                  <a:t>resol</a:t>
                </a:r>
                <a:r>
                  <a:rPr lang="en-US" sz="2400" dirty="0" smtClean="0"/>
                  <a:t>. = 10 kHz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sz="2400" dirty="0" smtClean="0"/>
                  <a:t>Time </a:t>
                </a:r>
                <a:r>
                  <a:rPr lang="en-US" sz="2400" dirty="0" err="1" smtClean="0"/>
                  <a:t>resol</a:t>
                </a:r>
                <a:r>
                  <a:rPr lang="en-US" sz="2400" dirty="0" smtClean="0"/>
                  <a:t>. = 100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CA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endParaRPr lang="en-US" sz="24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Pre-processing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sz="2400" dirty="0" smtClean="0"/>
                  <a:t>Generate incoherent beam (voltage from each tile are multiplied by their complex conjugate, and summed together) for every second.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sz="2400" dirty="0" smtClean="0"/>
                  <a:t>Every 200 seconds of data is written in .fits file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2" y="1690688"/>
                <a:ext cx="6432331" cy="4893647"/>
              </a:xfrm>
              <a:prstGeom prst="rect">
                <a:avLst/>
              </a:prstGeom>
              <a:blipFill rotWithShape="0">
                <a:blip r:embed="rId3"/>
                <a:stretch>
                  <a:fillRect l="-1515" t="-1121" r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MWA-VCS Pipeline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93" y="1440299"/>
            <a:ext cx="3683901" cy="4351338"/>
          </a:xfrm>
        </p:spPr>
      </p:pic>
      <p:sp>
        <p:nvSpPr>
          <p:cNvPr id="5" name="TextBox 4"/>
          <p:cNvSpPr txBox="1"/>
          <p:nvPr/>
        </p:nvSpPr>
        <p:spPr>
          <a:xfrm>
            <a:off x="977462" y="1690688"/>
            <a:ext cx="6432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 smtClean="0"/>
              <a:t>Processing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b="1" dirty="0" err="1" smtClean="0"/>
              <a:t>prepfold</a:t>
            </a:r>
            <a:r>
              <a:rPr lang="en-US" sz="2400" b="1" dirty="0" smtClean="0"/>
              <a:t> </a:t>
            </a:r>
            <a:r>
              <a:rPr lang="en-US" sz="2400" dirty="0" smtClean="0"/>
              <a:t>function in PRESTO to de-disperse and fold the data to detect PSRs in the source list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 smtClean="0"/>
              <a:t>Detection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PRESTO outputs are inspected by eyes (?)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2271"/>
            <a:ext cx="7267414" cy="56157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614" y="6006899"/>
            <a:ext cx="4086386" cy="8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Unsuccessful 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3684" y="497222"/>
            <a:ext cx="5545295" cy="717626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614" y="6006899"/>
            <a:ext cx="4086386" cy="8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the pulse shape: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" y="1500188"/>
            <a:ext cx="3213100" cy="2184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18" y="1500188"/>
            <a:ext cx="3009900" cy="199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7819"/>
            <a:ext cx="2997200" cy="214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09" y="4109419"/>
            <a:ext cx="29464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614" y="6006899"/>
            <a:ext cx="4086386" cy="8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the pulse shape: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5177"/>
            <a:ext cx="7127929" cy="550794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614" y="6006899"/>
            <a:ext cx="4086386" cy="8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14" y="2293503"/>
            <a:ext cx="3634471" cy="24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1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332"/>
            <a:ext cx="10515600" cy="1325563"/>
          </a:xfrm>
        </p:spPr>
        <p:txBody>
          <a:bodyPr/>
          <a:lstStyle/>
          <a:p>
            <a:r>
              <a:rPr lang="en-US" dirty="0" smtClean="0"/>
              <a:t>Blind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3473"/>
            <a:ext cx="10515600" cy="4351338"/>
          </a:xfrm>
        </p:spPr>
        <p:txBody>
          <a:bodyPr/>
          <a:lstStyle/>
          <a:p>
            <a:r>
              <a:rPr lang="en-US" dirty="0" smtClean="0"/>
              <a:t>In the circumstances that DM and P0 are unknown, search for all PSRs in a specific area.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24" y="2244397"/>
            <a:ext cx="6681952" cy="375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Blind Search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as a function of time in different channels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Given a value of DM, data is de-dispersed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Candidate frequencies of PSR are revealed in the FFT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Candidates are saved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Another value of DM is used to repeat 2-4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When full range of DM has been searched, original time series data can be folded with the candidate periods suggested from FFT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PSR?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Data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Examine the raw data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i="1" dirty="0" err="1" smtClean="0"/>
              <a:t>readfile</a:t>
            </a:r>
            <a:r>
              <a:rPr lang="en-US" i="1" dirty="0" smtClean="0"/>
              <a:t> </a:t>
            </a:r>
            <a:r>
              <a:rPr lang="en-US" i="1" dirty="0" err="1" smtClean="0"/>
              <a:t>filename.fits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Check for RFI</a:t>
            </a:r>
          </a:p>
          <a:p>
            <a:pPr marL="914400" lvl="2" indent="0">
              <a:buNone/>
            </a:pPr>
            <a:r>
              <a:rPr lang="en-US" i="1" dirty="0" err="1"/>
              <a:t>rfifind</a:t>
            </a:r>
            <a:r>
              <a:rPr lang="en-US" i="1" dirty="0"/>
              <a:t> -time </a:t>
            </a:r>
            <a:r>
              <a:rPr lang="en-US" i="1" dirty="0" smtClean="0"/>
              <a:t>t</a:t>
            </a:r>
            <a:r>
              <a:rPr lang="en-US" i="1" baseline="-25000" dirty="0" smtClean="0"/>
              <a:t>int</a:t>
            </a:r>
            <a:r>
              <a:rPr lang="en-US" i="1" dirty="0" smtClean="0"/>
              <a:t> </a:t>
            </a:r>
            <a:r>
              <a:rPr lang="en-US" i="1" dirty="0"/>
              <a:t>-o </a:t>
            </a:r>
            <a:r>
              <a:rPr lang="en-US" i="1" dirty="0" err="1"/>
              <a:t>Lband</a:t>
            </a:r>
            <a:r>
              <a:rPr lang="en-US" i="1" dirty="0"/>
              <a:t> </a:t>
            </a:r>
            <a:r>
              <a:rPr lang="en-US" i="1" dirty="0" err="1" smtClean="0"/>
              <a:t>filename.fits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De-disperse</a:t>
            </a:r>
          </a:p>
          <a:p>
            <a:pPr marL="914400" lvl="2" indent="0">
              <a:buNone/>
            </a:pPr>
            <a:r>
              <a:rPr lang="en-US" i="1" dirty="0" err="1"/>
              <a:t>prepdata</a:t>
            </a:r>
            <a:r>
              <a:rPr lang="en-US" i="1" dirty="0"/>
              <a:t> -</a:t>
            </a:r>
            <a:r>
              <a:rPr lang="en-US" i="1" dirty="0" err="1"/>
              <a:t>nobary</a:t>
            </a:r>
            <a:r>
              <a:rPr lang="en-US" i="1" dirty="0"/>
              <a:t> -o </a:t>
            </a:r>
            <a:r>
              <a:rPr lang="en-US" i="1" dirty="0" smtClean="0"/>
              <a:t>Lband_topo_DM0.00 </a:t>
            </a:r>
            <a:r>
              <a:rPr lang="en-US" i="1" dirty="0"/>
              <a:t>-</a:t>
            </a:r>
            <a:r>
              <a:rPr lang="en-US" i="1" dirty="0" err="1"/>
              <a:t>dm</a:t>
            </a:r>
            <a:r>
              <a:rPr lang="en-US" i="1" dirty="0"/>
              <a:t> 0.0 -mask </a:t>
            </a:r>
            <a:r>
              <a:rPr lang="en-US" i="1" dirty="0" err="1"/>
              <a:t>Lband_rfifind.mask</a:t>
            </a:r>
            <a:r>
              <a:rPr lang="en-US" i="1" dirty="0"/>
              <a:t> </a:t>
            </a:r>
            <a:r>
              <a:rPr lang="en-US" i="1" dirty="0" smtClean="0"/>
              <a:t>–</a:t>
            </a:r>
            <a:r>
              <a:rPr lang="en-US" i="1" dirty="0" err="1" smtClean="0"/>
              <a:t>numout</a:t>
            </a:r>
            <a:r>
              <a:rPr lang="en-US" i="1" dirty="0" smtClean="0"/>
              <a:t> integer </a:t>
            </a:r>
            <a:r>
              <a:rPr lang="en-US" i="1" dirty="0" err="1" smtClean="0"/>
              <a:t>filename.fits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FFT (Look for RFI candidates)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 </a:t>
            </a:r>
            <a:r>
              <a:rPr lang="en-US" sz="2000" i="1" dirty="0" err="1"/>
              <a:t>explorefft</a:t>
            </a:r>
            <a:r>
              <a:rPr lang="en-US" sz="2000" i="1" dirty="0"/>
              <a:t> Lband_topo_DM0.00.fft </a:t>
            </a:r>
            <a:endParaRPr lang="en-US" sz="2000" i="1" dirty="0" smtClean="0"/>
          </a:p>
          <a:p>
            <a:r>
              <a:rPr lang="en-US" dirty="0" smtClean="0">
                <a:effectLst/>
              </a:rPr>
              <a:t>Find periodic interference</a:t>
            </a:r>
          </a:p>
          <a:p>
            <a:pPr marL="914400" lvl="2" indent="0">
              <a:buNone/>
            </a:pPr>
            <a:r>
              <a:rPr lang="en-US" i="1" dirty="0" smtClean="0"/>
              <a:t>Get “birdies”</a:t>
            </a:r>
            <a:endParaRPr lang="en-US" i="1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pPr marL="914400" lvl="2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48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mwatelescope.org/images/Banne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35" y="5896381"/>
            <a:ext cx="5577388" cy="96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39" y="378371"/>
            <a:ext cx="9382979" cy="52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Better inspection method – increasing number of sources, slide 11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program to do multiple </a:t>
            </a:r>
            <a:r>
              <a:rPr lang="en-US" i="1" dirty="0" err="1" smtClean="0"/>
              <a:t>prepfold</a:t>
            </a:r>
            <a:r>
              <a:rPr lang="en-US" i="1" dirty="0" smtClean="0"/>
              <a:t> </a:t>
            </a:r>
            <a:r>
              <a:rPr lang="en-US" dirty="0" smtClean="0"/>
              <a:t>in searching for all PSRs from </a:t>
            </a:r>
            <a:r>
              <a:rPr lang="en-US" dirty="0" err="1" smtClean="0"/>
              <a:t>Obs</a:t>
            </a:r>
            <a:r>
              <a:rPr lang="en-US" dirty="0" smtClean="0"/>
              <a:t>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Other oscillation appear in slide 14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Oscillating CHI2 in slide 15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Hotan</a:t>
            </a:r>
            <a:r>
              <a:rPr lang="en-US" sz="2000" dirty="0" smtClean="0"/>
              <a:t> A. W., van </a:t>
            </a:r>
            <a:r>
              <a:rPr lang="en-US" sz="2000" dirty="0" err="1" smtClean="0"/>
              <a:t>Straten</a:t>
            </a:r>
            <a:r>
              <a:rPr lang="en-US" sz="2000" dirty="0" smtClean="0"/>
              <a:t> W., Manchester R. N., 2004, PASA, 21, 302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Jodrell Bank Observatory, Frontier of Modern Astronomy </a:t>
            </a:r>
            <a:r>
              <a:rPr lang="en-US" sz="2000" dirty="0" smtClean="0">
                <a:hlinkClick r:id="rId2"/>
              </a:rPr>
              <a:t>http://www.jb.man.ac.uk/distance/frontiers/content.htm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PRESTO: </a:t>
            </a:r>
            <a:r>
              <a:rPr lang="en-US" sz="2000" dirty="0" smtClean="0">
                <a:hlinkClick r:id="rId3"/>
              </a:rPr>
              <a:t>https://www.cv.nrao.edu/~sransom/presto/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Ray P. S. et al., 2011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Surnis</a:t>
            </a:r>
            <a:r>
              <a:rPr lang="en-US" sz="2000" dirty="0" smtClean="0"/>
              <a:t> </a:t>
            </a:r>
            <a:r>
              <a:rPr lang="en-US" sz="2000" dirty="0" err="1" smtClean="0"/>
              <a:t>Mayuresh</a:t>
            </a:r>
            <a:r>
              <a:rPr lang="en-US" sz="2000" dirty="0" smtClean="0"/>
              <a:t>, Radio Pulsar Search and Timing, 2017. </a:t>
            </a:r>
            <a:r>
              <a:rPr lang="en-US" sz="2000" dirty="0" smtClean="0">
                <a:hlinkClick r:id="rId4" action="ppaction://hlinkfile"/>
              </a:rPr>
              <a:t>file:///Users/menorahlam/Downloads/Mayuresh_Thesis_Final.pdf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Xue</a:t>
            </a:r>
            <a:r>
              <a:rPr lang="en-US" sz="2000" dirty="0" smtClean="0"/>
              <a:t> et al., 2015, PASA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Pulsars (PSR)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Extremely dense rapid rotating neutron stars.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35" y="2487476"/>
            <a:ext cx="5216865" cy="4367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418" y="788275"/>
            <a:ext cx="3931626" cy="46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pic>
        <p:nvPicPr>
          <p:cNvPr id="4" name="light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34769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43428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szi2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2057" y="384283"/>
            <a:ext cx="5802313" cy="4351338"/>
          </a:xfrm>
        </p:spPr>
      </p:pic>
      <p:sp>
        <p:nvSpPr>
          <p:cNvPr id="7" name="TextBox 6"/>
          <p:cNvSpPr txBox="1"/>
          <p:nvPr/>
        </p:nvSpPr>
        <p:spPr>
          <a:xfrm>
            <a:off x="2278250" y="5315919"/>
            <a:ext cx="8415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Individual pulses differ from each other in both shape and intensity due to uncertain emission mechanisms.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547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Averaging Pulses</a:t>
            </a:r>
            <a:endParaRPr lang="en-US" dirty="0"/>
          </a:p>
        </p:txBody>
      </p:sp>
      <p:pic>
        <p:nvPicPr>
          <p:cNvPr id="4" name="aver032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175463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Stage 1</a:t>
            </a:r>
          </a:p>
          <a:p>
            <a:pPr lvl="1"/>
            <a:r>
              <a:rPr lang="en-US" dirty="0" smtClean="0"/>
              <a:t>Re-establish the results written in </a:t>
            </a:r>
            <a:r>
              <a:rPr lang="en-US" dirty="0" err="1" smtClean="0"/>
              <a:t>Xue</a:t>
            </a:r>
            <a:r>
              <a:rPr lang="en-US" dirty="0" smtClean="0"/>
              <a:t> et al. 2017</a:t>
            </a:r>
          </a:p>
          <a:p>
            <a:r>
              <a:rPr lang="en-US" dirty="0" smtClean="0"/>
              <a:t>Stage 2</a:t>
            </a:r>
          </a:p>
          <a:p>
            <a:pPr lvl="1"/>
            <a:r>
              <a:rPr lang="en-US" dirty="0" smtClean="0"/>
              <a:t>Blind Search in </a:t>
            </a:r>
            <a:r>
              <a:rPr lang="en-US" dirty="0" err="1" smtClean="0"/>
              <a:t>Obs</a:t>
            </a:r>
            <a:r>
              <a:rPr lang="en-US" dirty="0" smtClean="0"/>
              <a:t> ID and compare with known PSR results</a:t>
            </a:r>
          </a:p>
          <a:p>
            <a:r>
              <a:rPr lang="en-US" dirty="0" smtClean="0"/>
              <a:t>Stage 3</a:t>
            </a:r>
          </a:p>
          <a:p>
            <a:pPr lvl="1"/>
            <a:r>
              <a:rPr lang="en-US" dirty="0" smtClean="0"/>
              <a:t>Evaluate method of detection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smtClean="0">
                <a:hlinkClick r:id="rId2" invalidUrl="https://github.com/tinyautimothyyu/SHAO-PRSsearch-2018/blob/master/Project Proposal/Low_Frequency_Pulsar_Search_Project_Plan.pdf"/>
              </a:rPr>
              <a:t>https://github.com/tinyautimothyyu/SHAO-PRSsearch</a:t>
            </a:r>
            <a:r>
              <a:rPr lang="en-US" sz="1800" dirty="0">
                <a:hlinkClick r:id="rId3" invalidUrl="https://github.com/tinyautimothyyu/SHAO-PRSsearch-2018/blob/master/Project Proposal/Low_Frequency_Pulsar_Search_Project_Plan.pdf"/>
              </a:rPr>
              <a:t> </a:t>
            </a:r>
            <a:r>
              <a:rPr lang="en-US" sz="1800" dirty="0" smtClean="0">
                <a:hlinkClick r:id="rId4" invalidUrl="https://github.com/tinyautimothyyu/SHAO-PRSsearch-2018/blob/master/Project Proposal/Low_Frequency_Pulsar_Search_Project_Plan.pdf"/>
              </a:rPr>
              <a:t>2018/blob/master/Project%20Proposal/Low_Frequency_Pulsar_Search_Project_Plan.pdf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45/50 pulsars’ profiles are re-established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Obs</a:t>
            </a:r>
            <a:r>
              <a:rPr lang="en-US" dirty="0" smtClean="0"/>
              <a:t> ID of three PSRs are missing in the cluster i.e. J1731-4744, J1751-4657, J1752-2806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J1917+1353: ERROR: MJD 57531.777 out of range. (0.00 to 0.000)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J1440-6344: Bad PSR’s profiles, reason: unknown</a:t>
            </a:r>
          </a:p>
          <a:p>
            <a:r>
              <a:rPr lang="en-US" dirty="0" smtClean="0"/>
              <a:t>Learning the procedure and method of blind search</a:t>
            </a:r>
          </a:p>
          <a:p>
            <a:r>
              <a:rPr lang="en-US" dirty="0" smtClean="0"/>
              <a:t>List of </a:t>
            </a:r>
            <a:r>
              <a:rPr lang="en-US" dirty="0" err="1" smtClean="0"/>
              <a:t>Obs</a:t>
            </a:r>
            <a:r>
              <a:rPr lang="en-US" dirty="0" smtClean="0"/>
              <a:t> IDs have no corresponding PSR’s results mentioned in </a:t>
            </a:r>
            <a:r>
              <a:rPr lang="en-US" dirty="0" err="1" smtClean="0"/>
              <a:t>Xue</a:t>
            </a:r>
            <a:r>
              <a:rPr lang="en-US" dirty="0" smtClean="0"/>
              <a:t> et al.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2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 Definition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0299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Dispersion</a:t>
                </a:r>
              </a:p>
              <a:p>
                <a:pPr lvl="1"/>
                <a:r>
                  <a:rPr lang="en-US" dirty="0" smtClean="0"/>
                  <a:t>Low frequencies pulses are delayed while high frequencies arrive earlier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De-dispersion</a:t>
                </a:r>
              </a:p>
              <a:p>
                <a:pPr lvl="1"/>
                <a:r>
                  <a:rPr lang="en-US" dirty="0" smtClean="0"/>
                  <a:t>Delay high-frequencies signal to match with low-frequencies before summing up all frequency channels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𝑑𝑒𝑙𝑎𝑦</m:t>
                    </m:r>
                    <m:r>
                      <a:rPr lang="en-CA" b="0" i="1" smtClean="0">
                        <a:latin typeface="Cambria Math" charset="0"/>
                      </a:rPr>
                      <m:t>=4.15×</m:t>
                    </m:r>
                    <m:sSup>
                      <m:sSupPr>
                        <m:ctrlP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𝑙𝑜𝑤</m:t>
                                </m:r>
                              </m:sub>
                            </m:sSub>
                          </m:e>
                          <m:sup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</m:sup>
                        </m:sSup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h𝑖𝑔h</m:t>
                                </m:r>
                              </m:sub>
                            </m:sSub>
                          </m:e>
                          <m:sup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𝐷𝑀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Dispersion Measure (DM)</a:t>
                </a:r>
              </a:p>
              <a:p>
                <a:pPr lvl="1"/>
                <a:r>
                  <a:rPr lang="en-US" dirty="0" smtClean="0"/>
                  <a:t>DM is a constant that proportional to </a:t>
                </a:r>
                <a:r>
                  <a:rPr lang="en-US" b="1" i="1" dirty="0" smtClean="0"/>
                  <a:t>distance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and </a:t>
                </a:r>
                <a:r>
                  <a:rPr lang="en-US" b="1" i="1" dirty="0" smtClean="0"/>
                  <a:t>electron density </a:t>
                </a:r>
                <a:r>
                  <a:rPr lang="en-US" dirty="0" smtClean="0"/>
                  <a:t>between Earth and PSR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Pulse Profile</a:t>
                </a:r>
              </a:p>
              <a:p>
                <a:pPr lvl="1"/>
                <a:r>
                  <a:rPr lang="en-US" dirty="0" smtClean="0"/>
                  <a:t>Every PSR has different </a:t>
                </a:r>
                <a:r>
                  <a:rPr lang="en-US" b="1" i="1" dirty="0" smtClean="0"/>
                  <a:t>average pulse shape </a:t>
                </a:r>
                <a:r>
                  <a:rPr lang="en-US" dirty="0" smtClean="0"/>
                  <a:t>as their ”signatures”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0299"/>
                <a:ext cx="10515600" cy="4351338"/>
              </a:xfrm>
              <a:blipFill rotWithShape="0">
                <a:blip r:embed="rId2"/>
                <a:stretch>
                  <a:fillRect l="-1217" t="-2381" r="-464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07" y="5791637"/>
            <a:ext cx="5123793" cy="1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611</Words>
  <Application>Microsoft Macintosh PowerPoint</Application>
  <PresentationFormat>Widescreen</PresentationFormat>
  <Paragraphs>97</Paragraphs>
  <Slides>21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Cambria Math</vt:lpstr>
      <vt:lpstr>Arial</vt:lpstr>
      <vt:lpstr>Office Theme</vt:lpstr>
      <vt:lpstr>SHAO Low Frequency Pulsars Search Weekly Report</vt:lpstr>
      <vt:lpstr>PowerPoint Presentation</vt:lpstr>
      <vt:lpstr>Introduction to Pulsars (PSR)</vt:lpstr>
      <vt:lpstr>Animation</vt:lpstr>
      <vt:lpstr>PowerPoint Presentation</vt:lpstr>
      <vt:lpstr>Averaging Pulses</vt:lpstr>
      <vt:lpstr>Objectives</vt:lpstr>
      <vt:lpstr>Current Progress</vt:lpstr>
      <vt:lpstr>Terms Definition</vt:lpstr>
      <vt:lpstr>Sensitivity</vt:lpstr>
      <vt:lpstr>MWA-VCS Pipeline </vt:lpstr>
      <vt:lpstr>MWA-VCS Pipeline </vt:lpstr>
      <vt:lpstr>Successful Detection</vt:lpstr>
      <vt:lpstr>Unsuccessful Detection</vt:lpstr>
      <vt:lpstr>Comparing the pulse shape: 1</vt:lpstr>
      <vt:lpstr>Comparing the pulse shape: 2</vt:lpstr>
      <vt:lpstr>Blind Search</vt:lpstr>
      <vt:lpstr>Blind Search </vt:lpstr>
      <vt:lpstr>Raw Data Processing</vt:lpstr>
      <vt:lpstr>Discussion</vt:lpstr>
      <vt:lpstr>Reference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SHAO Low Frequency Pulsars Search Project</dc:title>
  <dc:creator>Menorah Lam</dc:creator>
  <cp:lastModifiedBy>Menorah Lam</cp:lastModifiedBy>
  <cp:revision>27</cp:revision>
  <dcterms:created xsi:type="dcterms:W3CDTF">2018-07-22T14:02:09Z</dcterms:created>
  <dcterms:modified xsi:type="dcterms:W3CDTF">2018-07-23T06:09:35Z</dcterms:modified>
</cp:coreProperties>
</file>